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PT Sans Narrow"/>
      <p:regular r:id="rId26"/>
      <p:bold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F52F25D-83EF-4929-8BDD-D81B71898E40}">
  <a:tblStyle styleId="{CF52F25D-83EF-4929-8BDD-D81B71898E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TSansNarrow-regular.fntdata"/><Relationship Id="rId25" Type="http://schemas.openxmlformats.org/officeDocument/2006/relationships/slide" Target="slides/slide19.xml"/><Relationship Id="rId28" Type="http://schemas.openxmlformats.org/officeDocument/2006/relationships/font" Target="fonts/OpenSans-regular.fntdata"/><Relationship Id="rId27" Type="http://schemas.openxmlformats.org/officeDocument/2006/relationships/font" Target="fonts/PTSansNarrow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aed5c911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aed5c911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aed5c911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aed5c911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aed5c91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aed5c91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aed5c911d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aed5c911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aed5c911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aed5c911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aed5c911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aed5c911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ae028d75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ae028d75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aed5c911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aed5c911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aed5c911d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aed5c911d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aed5c911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aed5c911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ae028c68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ae028c68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PT" sz="1800">
                <a:latin typeface="Open Sans"/>
                <a:ea typeface="Open Sans"/>
                <a:cs typeface="Open Sans"/>
                <a:sym typeface="Open Sans"/>
              </a:rPr>
              <a:t>We are a new airline entering the market and finding the list of destinations that are more profitable and with lower flight offers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ae028d75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ae028d75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ae028d75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ae028d75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ae028d75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ae028d75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ae028d755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ae028d755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ae028d755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ae028d755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aed5c91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aed5c91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ae028d75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ae028d75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movehub.com/blog/popular-countries-map/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hyperlink" Target="https://www.telegraph.co.uk/travel/destinations/europe/france/articles/france-city-breakguide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statista.com/statistics/232513/net-profit-of-commercial-airlines-worldwide/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oney.howstuffworks.com/personal-finance/budgeting/budget-airline1.htm" TargetMode="External"/><Relationship Id="rId4" Type="http://schemas.openxmlformats.org/officeDocument/2006/relationships/hyperlink" Target="https://money.howstuffworks.com/personal-finance/budgeting/budget-airline1.htm" TargetMode="External"/><Relationship Id="rId5" Type="http://schemas.openxmlformats.org/officeDocument/2006/relationships/hyperlink" Target="https://www.transtats.bts.gov/fuel.asp?pn=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transtats.bts.gov/Data_Elements_Financial.aspx?Data=7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.wikipedia.org/wiki/Airline" TargetMode="External"/><Relationship Id="rId4" Type="http://schemas.openxmlformats.org/officeDocument/2006/relationships/hyperlink" Target="https://en.wikipedia.org/wiki/Airport" TargetMode="External"/><Relationship Id="rId5" Type="http://schemas.openxmlformats.org/officeDocument/2006/relationships/hyperlink" Target="https://en.wikipedia.org/wiki/Airline_hub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Airline business investment</a:t>
            </a:r>
            <a:r>
              <a:rPr lang="pt-PT"/>
              <a:t> </a:t>
            </a:r>
            <a:r>
              <a:rPr lang="pt-PT">
                <a:solidFill>
                  <a:schemeClr val="lt1"/>
                </a:solidFill>
              </a:rPr>
              <a:t>opportunities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497000" y="2835425"/>
            <a:ext cx="615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4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Project Week 3 - Data Thieves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1899200" y="3575625"/>
            <a:ext cx="5346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Constanze Krüger, </a:t>
            </a:r>
            <a:r>
              <a:rPr lang="pt-PT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Franclim Cardozo, </a:t>
            </a:r>
            <a:r>
              <a:rPr lang="pt-PT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Luís Saúde 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Where should we base our airline?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5538275" y="1185850"/>
            <a:ext cx="3294000" cy="3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0724"/>
            <a:ext cx="9144000" cy="281790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/>
          <p:nvPr/>
        </p:nvSpPr>
        <p:spPr>
          <a:xfrm>
            <a:off x="3632025" y="1331000"/>
            <a:ext cx="665400" cy="304500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8478600" y="1331000"/>
            <a:ext cx="665400" cy="304500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1009650" y="4784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Flight Ratio Analysis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5538275" y="1185850"/>
            <a:ext cx="3294000" cy="3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1185850"/>
            <a:ext cx="6581524" cy="37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/>
          <p:nvPr/>
        </p:nvSpPr>
        <p:spPr>
          <a:xfrm>
            <a:off x="1590425" y="2210800"/>
            <a:ext cx="5278800" cy="36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714900" y="489875"/>
            <a:ext cx="84291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FFFFFF"/>
                </a:solidFill>
              </a:rPr>
              <a:t>        </a:t>
            </a:r>
            <a:r>
              <a:rPr lang="pt-PT" sz="1800">
                <a:solidFill>
                  <a:srgbClr val="FFFFFF"/>
                </a:solidFill>
              </a:rPr>
              <a:t>  </a:t>
            </a:r>
            <a:r>
              <a:rPr lang="pt-PT" sz="3000">
                <a:solidFill>
                  <a:srgbClr val="FFFFFF"/>
                </a:solidFill>
              </a:rPr>
              <a:t>Most Popular Countries in the World   </a:t>
            </a:r>
            <a:r>
              <a:rPr lang="pt-PT" sz="1800">
                <a:solidFill>
                  <a:srgbClr val="FFFFFF"/>
                </a:solidFill>
              </a:rPr>
              <a:t>           </a:t>
            </a:r>
            <a:r>
              <a:rPr lang="pt-PT" sz="2400">
                <a:solidFill>
                  <a:srgbClr val="FFFFFF"/>
                </a:solidFill>
              </a:rPr>
              <a:t>                 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FFFFFF"/>
                </a:solidFill>
              </a:rPr>
              <a:t>                                                                                             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1431975" y="4494850"/>
            <a:ext cx="4156500" cy="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solidFill>
                  <a:srgbClr val="FFFFFF"/>
                </a:solidFill>
              </a:rPr>
              <a:t>Source: </a:t>
            </a:r>
            <a:r>
              <a:rPr lang="pt-PT" sz="800" u="sng">
                <a:solidFill>
                  <a:srgbClr val="FFFFFF"/>
                </a:solidFill>
                <a:hlinkClick r:id="rId3"/>
              </a:rPr>
              <a:t>https://www.movehub.com/blog/popular-countries-map/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975" y="1448875"/>
            <a:ext cx="5701600" cy="29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-116925" y="183700"/>
            <a:ext cx="84291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FFFFFF"/>
                </a:solidFill>
              </a:rPr>
              <a:t>    </a:t>
            </a:r>
            <a:r>
              <a:rPr lang="pt-PT" sz="1800">
                <a:solidFill>
                  <a:srgbClr val="FFFFFF"/>
                </a:solidFill>
              </a:rPr>
              <a:t>      </a:t>
            </a:r>
            <a:r>
              <a:rPr lang="pt-PT" sz="2400">
                <a:solidFill>
                  <a:srgbClr val="FFFFFF"/>
                </a:solidFill>
              </a:rPr>
              <a:t>                   </a:t>
            </a:r>
            <a:r>
              <a:rPr lang="pt-PT" sz="3000">
                <a:solidFill>
                  <a:srgbClr val="FFFFFF"/>
                </a:solidFill>
              </a:rPr>
              <a:t>Most popular Cities in France </a:t>
            </a:r>
            <a:r>
              <a:rPr lang="pt-PT" sz="3000">
                <a:solidFill>
                  <a:schemeClr val="lt1"/>
                </a:solidFill>
              </a:rPr>
              <a:t>(Paris excluded)  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FFFFFF"/>
                </a:solidFill>
              </a:rPr>
              <a:t>                                                                                                 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750" y="918150"/>
            <a:ext cx="1730750" cy="3821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2066625" y="4739575"/>
            <a:ext cx="3122700" cy="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u="sng">
                <a:solidFill>
                  <a:srgbClr val="FFFFFF"/>
                </a:solidFill>
                <a:hlinkClick r:id="rId4"/>
              </a:rPr>
              <a:t>https://www.telegraph.co.uk/travel/destinations/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3849" y="826498"/>
            <a:ext cx="1730750" cy="227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5098" y="1600350"/>
            <a:ext cx="2355277" cy="1567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4625" y="3268375"/>
            <a:ext cx="3924653" cy="13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          Current Toulouse routes per destination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713" y="1152425"/>
            <a:ext cx="6296575" cy="38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Google Shape;163;p27"/>
          <p:cNvGraphicFramePr/>
          <p:nvPr/>
        </p:nvGraphicFramePr>
        <p:xfrm>
          <a:off x="5145050" y="12286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{CF52F25D-83EF-4929-8BDD-D81B71898E40}</a:tableStyleId>
              </a:tblPr>
              <a:tblGrid>
                <a:gridCol w="1274800"/>
                <a:gridCol w="1436875"/>
                <a:gridCol w="1200875"/>
              </a:tblGrid>
              <a:tr h="44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600">
                          <a:solidFill>
                            <a:srgbClr val="FFFFFF"/>
                          </a:solidFill>
                        </a:rPr>
                        <a:t>Athens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600">
                          <a:solidFill>
                            <a:schemeClr val="lt1"/>
                          </a:solidFill>
                        </a:rPr>
                        <a:t>Copenhagen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600">
                          <a:solidFill>
                            <a:srgbClr val="FFFFFF"/>
                          </a:solidFill>
                        </a:rPr>
                        <a:t>Prague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solidFill>
                            <a:srgbClr val="FFFFFF"/>
                          </a:solidFill>
                        </a:rPr>
                        <a:t>4 794 400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solidFill>
                            <a:srgbClr val="FFFFFF"/>
                          </a:solidFill>
                        </a:rPr>
                        <a:t>5 976 900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solidFill>
                            <a:srgbClr val="FFFFFF"/>
                          </a:solidFill>
                        </a:rPr>
                        <a:t>8 806 700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600">
                          <a:solidFill>
                            <a:srgbClr val="FFFFFF"/>
                          </a:solidFill>
                        </a:rPr>
                        <a:t>Lisbon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600">
                          <a:solidFill>
                            <a:schemeClr val="lt1"/>
                          </a:solidFill>
                        </a:rPr>
                        <a:t>Vienna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600">
                          <a:solidFill>
                            <a:srgbClr val="FFFFFF"/>
                          </a:solidFill>
                        </a:rPr>
                        <a:t>Cairo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solidFill>
                            <a:srgbClr val="FFFFFF"/>
                          </a:solidFill>
                        </a:rPr>
                        <a:t>4 410 000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solidFill>
                            <a:srgbClr val="FFFFFF"/>
                          </a:solidFill>
                        </a:rPr>
                        <a:t>6 067 100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solidFill>
                            <a:srgbClr val="FFFFFF"/>
                          </a:solidFill>
                        </a:rPr>
                        <a:t>4 388 600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600">
                          <a:solidFill>
                            <a:srgbClr val="FFFFFF"/>
                          </a:solidFill>
                        </a:rPr>
                        <a:t>Milan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600">
                          <a:solidFill>
                            <a:schemeClr val="lt1"/>
                          </a:solidFill>
                        </a:rPr>
                        <a:t>Barcelona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600">
                          <a:solidFill>
                            <a:schemeClr val="lt1"/>
                          </a:solidFill>
                        </a:rPr>
                        <a:t>Berlin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solidFill>
                            <a:srgbClr val="FFFFFF"/>
                          </a:solidFill>
                        </a:rPr>
                        <a:t>6 347 900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solidFill>
                            <a:srgbClr val="FFFFFF"/>
                          </a:solidFill>
                        </a:rPr>
                        <a:t>6 530 100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solidFill>
                            <a:srgbClr val="FFFFFF"/>
                          </a:solidFill>
                        </a:rPr>
                        <a:t>5 627 400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600">
                          <a:solidFill>
                            <a:srgbClr val="FFFFFF"/>
                          </a:solidFill>
                        </a:rPr>
                        <a:t>Dubai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600">
                          <a:solidFill>
                            <a:schemeClr val="lt1"/>
                          </a:solidFill>
                        </a:rPr>
                        <a:t>Istanbul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solidFill>
                            <a:srgbClr val="FFFFFF"/>
                          </a:solidFill>
                        </a:rPr>
                        <a:t>15 790 000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solidFill>
                            <a:srgbClr val="FFFFFF"/>
                          </a:solidFill>
                        </a:rPr>
                        <a:t>10 730 300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4" name="Google Shape;164;p27"/>
          <p:cNvSpPr txBox="1"/>
          <p:nvPr>
            <p:ph type="title"/>
          </p:nvPr>
        </p:nvSpPr>
        <p:spPr>
          <a:xfrm>
            <a:off x="353575" y="445025"/>
            <a:ext cx="8618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Ironhack Airlines route map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50" y="1189225"/>
            <a:ext cx="4601768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7250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Our </a:t>
            </a:r>
            <a:r>
              <a:rPr lang="pt-PT">
                <a:solidFill>
                  <a:srgbClr val="FFFFFF"/>
                </a:solidFill>
              </a:rPr>
              <a:t>Challenges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4500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400">
                <a:solidFill>
                  <a:srgbClr val="FFFFFF"/>
                </a:solidFill>
              </a:rPr>
              <a:t>Finding relevant questions</a:t>
            </a:r>
            <a:endParaRPr b="1"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PT" sz="2400">
                <a:solidFill>
                  <a:srgbClr val="FFFFFF"/>
                </a:solidFill>
              </a:rPr>
              <a:t>Focusing on one strategy</a:t>
            </a:r>
            <a:endParaRPr b="1"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PT" sz="2400">
                <a:solidFill>
                  <a:srgbClr val="FFFFFF"/>
                </a:solidFill>
              </a:rPr>
              <a:t>Finding the right data</a:t>
            </a:r>
            <a:endParaRPr b="1"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PT" sz="2400">
                <a:solidFill>
                  <a:srgbClr val="FFFFFF"/>
                </a:solidFill>
              </a:rPr>
              <a:t>Combine our analysis</a:t>
            </a:r>
            <a:endParaRPr b="1"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PT" sz="2400">
                <a:solidFill>
                  <a:srgbClr val="FFFFFF"/>
                </a:solidFill>
              </a:rPr>
              <a:t>Our conclusion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20370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Any Doubts or Questions 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Our Data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000">
                <a:solidFill>
                  <a:srgbClr val="FFFFFF"/>
                </a:solidFill>
              </a:rPr>
              <a:t>Transportation Statistics online (open sources)</a:t>
            </a:r>
            <a:endParaRPr b="1"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PT" sz="2000">
                <a:solidFill>
                  <a:srgbClr val="FFFFFF"/>
                </a:solidFill>
              </a:rPr>
              <a:t>Online Research and Web-Scraping</a:t>
            </a:r>
            <a:endParaRPr b="1"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PT" sz="2000">
                <a:solidFill>
                  <a:srgbClr val="FFFFFF"/>
                </a:solidFill>
              </a:rPr>
              <a:t>Datasets of Interest:</a:t>
            </a:r>
            <a:endParaRPr b="1" sz="2000">
              <a:solidFill>
                <a:srgbClr val="FFFFFF"/>
              </a:solidFill>
            </a:endParaRPr>
          </a:p>
          <a:p>
            <a:pPr indent="-355600" lvl="0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pt-PT" sz="2000">
                <a:solidFill>
                  <a:srgbClr val="FFFFFF"/>
                </a:solidFill>
              </a:rPr>
              <a:t>Amount of flights per year/day</a:t>
            </a:r>
            <a:endParaRPr b="1" sz="2000">
              <a:solidFill>
                <a:srgbClr val="FFFFFF"/>
              </a:solidFill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pt-PT" sz="2000">
                <a:solidFill>
                  <a:srgbClr val="FFFFFF"/>
                </a:solidFill>
              </a:rPr>
              <a:t>Amount of passengers</a:t>
            </a:r>
            <a:endParaRPr b="1" sz="2000">
              <a:solidFill>
                <a:srgbClr val="FFFFFF"/>
              </a:solidFill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pt-PT" sz="2000">
                <a:solidFill>
                  <a:srgbClr val="FFFFFF"/>
                </a:solidFill>
              </a:rPr>
              <a:t>Money involved</a:t>
            </a:r>
            <a:endParaRPr b="1" sz="2000">
              <a:solidFill>
                <a:srgbClr val="FFFFFF"/>
              </a:solidFill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pt-PT" sz="2000">
                <a:solidFill>
                  <a:srgbClr val="FFFFFF"/>
                </a:solidFill>
              </a:rPr>
              <a:t>Top airlines</a:t>
            </a:r>
            <a:endParaRPr b="1" sz="2000">
              <a:solidFill>
                <a:srgbClr val="FFFFFF"/>
              </a:solidFill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pt-PT" sz="2000">
                <a:solidFill>
                  <a:srgbClr val="FFFFFF"/>
                </a:solidFill>
              </a:rPr>
              <a:t>Hub size</a:t>
            </a:r>
            <a:endParaRPr b="1"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722075" y="922950"/>
            <a:ext cx="5179200" cy="3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PT" sz="2400">
                <a:solidFill>
                  <a:srgbClr val="FFFFFF"/>
                </a:solidFill>
              </a:rPr>
              <a:t>Please fasten your seat belts,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PT" sz="2400">
                <a:solidFill>
                  <a:srgbClr val="FFFFFF"/>
                </a:solidFill>
              </a:rPr>
              <a:t>we are about to take off !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275" y="1921150"/>
            <a:ext cx="2365101" cy="23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11175"/>
            <a:ext cx="8832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solidFill>
                  <a:srgbClr val="FFFFFF"/>
                </a:solidFill>
              </a:rPr>
              <a:t>Net profit of commercial airlines worldwide from 2006 - 2019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0106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FFFFFF"/>
                </a:solidFill>
              </a:rPr>
              <a:t>                                         </a:t>
            </a:r>
            <a:r>
              <a:rPr lang="pt-PT" sz="1000">
                <a:solidFill>
                  <a:srgbClr val="FFFFFF"/>
                </a:solidFill>
              </a:rPr>
              <a:t>Source: </a:t>
            </a:r>
            <a:r>
              <a:rPr lang="pt-PT" sz="10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https://www.statista.com/statistics/232513/net-profit-of-commercial-airlines-worldwide/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476" y="949400"/>
            <a:ext cx="5621051" cy="37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5062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     Our decision is based on: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80075" y="14959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b="1" lang="pt-PT" sz="2400">
                <a:solidFill>
                  <a:srgbClr val="FFFFFF"/>
                </a:solidFill>
              </a:rPr>
              <a:t>Investment and revenue</a:t>
            </a:r>
            <a:endParaRPr b="1" sz="2400">
              <a:solidFill>
                <a:srgbClr val="FFFFFF"/>
              </a:solidFill>
            </a:endParaRPr>
          </a:p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b="1" lang="pt-PT" sz="2400">
                <a:solidFill>
                  <a:srgbClr val="FFFFFF"/>
                </a:solidFill>
              </a:rPr>
              <a:t>Top destinations (visitors per year)</a:t>
            </a:r>
            <a:endParaRPr b="1" sz="2400">
              <a:solidFill>
                <a:srgbClr val="FFFFFF"/>
              </a:solidFill>
            </a:endParaRPr>
          </a:p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b="1" lang="pt-PT" sz="2400">
                <a:solidFill>
                  <a:srgbClr val="FFFFFF"/>
                </a:solidFill>
              </a:rPr>
              <a:t>Number of destinations from and to an airport </a:t>
            </a:r>
            <a:endParaRPr b="1" sz="2400">
              <a:solidFill>
                <a:srgbClr val="FFFFFF"/>
              </a:solidFill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94775" y="1281650"/>
            <a:ext cx="8685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000">
                <a:solidFill>
                  <a:srgbClr val="FFFFFF"/>
                </a:solidFill>
              </a:rPr>
              <a:t>Investing on an airline has many costs and implications:</a:t>
            </a:r>
            <a:endParaRPr b="1"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pt-PT" sz="2000">
                <a:solidFill>
                  <a:srgbClr val="FFFFFF"/>
                </a:solidFill>
              </a:rPr>
              <a:t>Small jet (Boeing 737) - $50 million</a:t>
            </a:r>
            <a:endParaRPr b="1"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pt-PT" sz="2000">
                <a:solidFill>
                  <a:srgbClr val="FFFFFF"/>
                </a:solidFill>
              </a:rPr>
              <a:t>Large jet (Airbus 380) - $300 million</a:t>
            </a:r>
            <a:endParaRPr b="1"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pt-PT" sz="2000">
                <a:solidFill>
                  <a:srgbClr val="FFFFFF"/>
                </a:solidFill>
              </a:rPr>
              <a:t>A pilot with 10 years of experience earns $100.000/year</a:t>
            </a:r>
            <a:endParaRPr b="1"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pt-PT" sz="2000">
                <a:solidFill>
                  <a:srgbClr val="FFFFFF"/>
                </a:solidFill>
              </a:rPr>
              <a:t>Smaller airlines spend on fuel an average of $ 100 million/year</a:t>
            </a:r>
            <a:endParaRPr b="1"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pt-PT" sz="2000">
                <a:solidFill>
                  <a:srgbClr val="FFFFFF"/>
                </a:solidFill>
              </a:rPr>
              <a:t>and many others...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PT" sz="1000">
                <a:solidFill>
                  <a:schemeClr val="lt1"/>
                </a:solidFill>
              </a:rPr>
              <a:t>Sources :</a:t>
            </a:r>
            <a:r>
              <a:rPr lang="pt-PT" sz="10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https://money.howstuffworks.com/personal-finance/budgeting/budget-airlin</a:t>
            </a:r>
            <a:r>
              <a:rPr lang="pt-PT" sz="10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e1.htm</a:t>
            </a:r>
            <a:r>
              <a:rPr lang="pt-PT" sz="1000"/>
              <a:t> 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000"/>
              <a:t>                </a:t>
            </a:r>
            <a:r>
              <a:rPr lang="pt-PT" sz="10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https://www.transtats.bts.gov/fuel.asp?pn=1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394775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Our Investment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    </a:t>
            </a:r>
            <a:r>
              <a:rPr lang="pt-PT">
                <a:solidFill>
                  <a:srgbClr val="FFFFFF"/>
                </a:solidFill>
              </a:rPr>
              <a:t>Our Cost estimate for 2020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832175" y="13735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pt-PT" sz="2400">
                <a:solidFill>
                  <a:srgbClr val="FFFFFF"/>
                </a:solidFill>
              </a:rPr>
              <a:t>$550 million - Airplane fleet (6 aircrafts)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pt-PT" sz="2400">
                <a:solidFill>
                  <a:srgbClr val="FFFFFF"/>
                </a:solidFill>
              </a:rPr>
              <a:t>$1 million - 12 pilots and co-pilots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pt-PT" sz="2400">
                <a:solidFill>
                  <a:srgbClr val="FFFFFF"/>
                </a:solidFill>
              </a:rPr>
              <a:t>$75 million - Fuel costs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pt-PT" sz="2400">
                <a:solidFill>
                  <a:srgbClr val="FFFFFF"/>
                </a:solidFill>
              </a:rPr>
              <a:t>$3 million - Other operation costs</a:t>
            </a:r>
            <a:endParaRPr b="1"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PT" sz="3000">
                <a:solidFill>
                  <a:srgbClr val="FFFFFF"/>
                </a:solidFill>
              </a:rPr>
              <a:t>Total main costs = $79 million </a:t>
            </a:r>
            <a:endParaRPr b="1"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PT" sz="2000">
                <a:solidFill>
                  <a:srgbClr val="FFFFFF"/>
                </a:solidFill>
              </a:rPr>
              <a:t>      (not considering initial cost with fleet)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PT" sz="1000">
                <a:solidFill>
                  <a:schemeClr val="lt1"/>
                </a:solidFill>
              </a:rPr>
              <a:t> 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623400" y="5589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Our Revenue estimate for 2020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58350" y="61585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pt-PT" sz="2000">
                <a:solidFill>
                  <a:schemeClr val="lt1"/>
                </a:solidFill>
              </a:rPr>
              <a:t>5 Boeing 737 x </a:t>
            </a:r>
            <a:r>
              <a:rPr lang="pt-PT" sz="2000">
                <a:solidFill>
                  <a:srgbClr val="FFFFFF"/>
                </a:solidFill>
              </a:rPr>
              <a:t>180 capacity x 0.8 Occupation x $85 x 2 times per day x 300 days = </a:t>
            </a:r>
            <a:r>
              <a:rPr b="1" lang="pt-PT" sz="2000">
                <a:solidFill>
                  <a:srgbClr val="FFFFFF"/>
                </a:solidFill>
              </a:rPr>
              <a:t>$37 million</a:t>
            </a:r>
            <a:endParaRPr b="1"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pt-PT" sz="2000">
                <a:solidFill>
                  <a:schemeClr val="lt1"/>
                </a:solidFill>
              </a:rPr>
              <a:t>1 A380 x </a:t>
            </a:r>
            <a:r>
              <a:rPr lang="pt-PT" sz="2000">
                <a:solidFill>
                  <a:srgbClr val="FFFFFF"/>
                </a:solidFill>
              </a:rPr>
              <a:t>650</a:t>
            </a:r>
            <a:r>
              <a:rPr lang="pt-PT" sz="2000">
                <a:solidFill>
                  <a:srgbClr val="FFFFFF"/>
                </a:solidFill>
              </a:rPr>
              <a:t> capacity x 0.8 Occupation x $500 x 2 times per day x 150 days = </a:t>
            </a:r>
            <a:r>
              <a:rPr b="1" lang="pt-PT" sz="2000">
                <a:solidFill>
                  <a:srgbClr val="FFFFFF"/>
                </a:solidFill>
              </a:rPr>
              <a:t>$78 million</a:t>
            </a:r>
            <a:endParaRPr b="1"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PT" sz="2400">
                <a:solidFill>
                  <a:srgbClr val="FFFFFF"/>
                </a:solidFill>
              </a:rPr>
              <a:t>       Total revenue = $115 million</a:t>
            </a:r>
            <a:endParaRPr b="1" sz="24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PT" sz="2400">
                <a:solidFill>
                  <a:schemeClr val="lt1"/>
                </a:solidFill>
              </a:rPr>
              <a:t>       Estimated profit = $36 million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PT" sz="1000">
                <a:solidFill>
                  <a:srgbClr val="FFFFFF"/>
                </a:solidFill>
              </a:rPr>
              <a:t>Source: </a:t>
            </a:r>
            <a:r>
              <a:rPr lang="pt-PT" sz="10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https://www.transtats.bts.gov/Data_Elements_Financial.aspx?Data=7</a:t>
            </a:r>
            <a:endParaRPr sz="1000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PT" sz="1000">
                <a:solidFill>
                  <a:schemeClr val="lt1"/>
                </a:solidFill>
              </a:rPr>
              <a:t> 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     </a:t>
            </a:r>
            <a:r>
              <a:rPr lang="pt-PT">
                <a:solidFill>
                  <a:srgbClr val="FFFFFF"/>
                </a:solidFill>
              </a:rPr>
              <a:t>Our target Hub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PT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Medium airline hubs</a:t>
            </a:r>
            <a:r>
              <a:rPr lang="pt-PT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lang="pt-PT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hub airports</a:t>
            </a:r>
            <a:r>
              <a:rPr lang="pt-PT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used by one or more </a:t>
            </a:r>
            <a:r>
              <a:rPr lang="pt-PT" sz="2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airlines</a:t>
            </a:r>
            <a:r>
              <a:rPr lang="pt-PT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to concentrate passenger (</a:t>
            </a:r>
            <a:r>
              <a:rPr lang="pt-PT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2-8 Million)</a:t>
            </a:r>
            <a:r>
              <a:rPr lang="pt-PT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traffic and flight operations at a given </a:t>
            </a:r>
            <a:r>
              <a:rPr lang="pt-PT" sz="2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airport</a:t>
            </a:r>
            <a:r>
              <a:rPr lang="pt-PT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Source: </a:t>
            </a:r>
            <a:r>
              <a:rPr lang="pt-PT" sz="10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https://en.wikipedia.org/wiki/Airline_hub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PT" sz="1000">
                <a:solidFill>
                  <a:schemeClr val="lt1"/>
                </a:solidFill>
              </a:rPr>
              <a:t> 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259450" y="2419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TOP 10 Airport destinations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5955625" y="1229050"/>
            <a:ext cx="3102000" cy="34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Airports with higher number of destinations are located in </a:t>
            </a:r>
            <a:r>
              <a:rPr b="1" lang="pt-PT" u="sng">
                <a:solidFill>
                  <a:srgbClr val="FFFFFF"/>
                </a:solidFill>
              </a:rPr>
              <a:t>United States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PT" u="sng">
                <a:solidFill>
                  <a:srgbClr val="FFFFFF"/>
                </a:solidFill>
              </a:rPr>
              <a:t>Beijing</a:t>
            </a:r>
            <a:r>
              <a:rPr lang="pt-PT">
                <a:solidFill>
                  <a:srgbClr val="FFFFFF"/>
                </a:solidFill>
              </a:rPr>
              <a:t> is leading in Asia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PT" u="sng">
                <a:solidFill>
                  <a:srgbClr val="FFFFFF"/>
                </a:solidFill>
              </a:rPr>
              <a:t>London Heathrow</a:t>
            </a:r>
            <a:r>
              <a:rPr lang="pt-PT">
                <a:solidFill>
                  <a:srgbClr val="FFFFFF"/>
                </a:solidFill>
              </a:rPr>
              <a:t> is leader for number of destinations in Europe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00" y="1308000"/>
            <a:ext cx="5746826" cy="313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